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6" r:id="rId2"/>
    <p:sldId id="267" r:id="rId3"/>
  </p:sldIdLst>
  <p:sldSz cx="9144000" cy="5143500" type="screen16x9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660066"/>
    <a:srgbClr val="0707A9"/>
    <a:srgbClr val="3B0060"/>
    <a:srgbClr val="CCFFCC"/>
    <a:srgbClr val="E6B9B8"/>
    <a:srgbClr val="0099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4" autoAdjust="0"/>
    <p:restoredTop sz="94570" autoAdjust="0"/>
  </p:normalViewPr>
  <p:slideViewPr>
    <p:cSldViewPr>
      <p:cViewPr varScale="1">
        <p:scale>
          <a:sx n="108" d="100"/>
          <a:sy n="108" d="100"/>
        </p:scale>
        <p:origin x="126" y="5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57" tIns="45927" rIns="91857" bIns="45927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57" tIns="45927" rIns="91857" bIns="45927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305171E-F9FB-41FD-AB9F-5F465E1FCC1C}" type="datetimeFigureOut">
              <a:rPr lang="ru-RU"/>
              <a:pPr>
                <a:defRPr/>
              </a:pPr>
              <a:t>17.02.2020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57" tIns="45927" rIns="91857" bIns="45927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wrap="square" lIns="91857" tIns="45927" rIns="91857" bIns="459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32B29B-20C9-4A18-ABE2-0A7239DF5C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3646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0946" cy="497921"/>
          </a:xfrm>
          <a:prstGeom prst="rect">
            <a:avLst/>
          </a:prstGeom>
        </p:spPr>
        <p:txBody>
          <a:bodyPr vert="horz" lIns="93407" tIns="46704" rIns="93407" bIns="4670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5453" y="0"/>
            <a:ext cx="2970946" cy="497921"/>
          </a:xfrm>
          <a:prstGeom prst="rect">
            <a:avLst/>
          </a:prstGeom>
        </p:spPr>
        <p:txBody>
          <a:bodyPr vert="horz" lIns="93407" tIns="46704" rIns="93407" bIns="4670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96CBC9-D204-4DAD-B2D3-8A58253B044D}" type="datetimeFigureOut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2713" y="746125"/>
            <a:ext cx="66325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07" tIns="46704" rIns="93407" bIns="4670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0" y="4724678"/>
            <a:ext cx="5487041" cy="4476512"/>
          </a:xfrm>
          <a:prstGeom prst="rect">
            <a:avLst/>
          </a:prstGeom>
        </p:spPr>
        <p:txBody>
          <a:bodyPr vert="horz" lIns="93407" tIns="46704" rIns="93407" bIns="4670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7764"/>
            <a:ext cx="2970946" cy="497920"/>
          </a:xfrm>
          <a:prstGeom prst="rect">
            <a:avLst/>
          </a:prstGeom>
        </p:spPr>
        <p:txBody>
          <a:bodyPr vert="horz" lIns="93407" tIns="46704" rIns="93407" bIns="4670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5453" y="9447764"/>
            <a:ext cx="2970946" cy="497920"/>
          </a:xfrm>
          <a:prstGeom prst="rect">
            <a:avLst/>
          </a:prstGeom>
        </p:spPr>
        <p:txBody>
          <a:bodyPr vert="horz" wrap="square" lIns="93407" tIns="46704" rIns="93407" bIns="4670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74FB5114-DF6B-437A-A3D4-EB06FD61D7D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6299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859" indent="-285715" eaLnBrk="0" hangingPunct="0"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859" indent="-228572" eaLnBrk="0" hangingPunct="0"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002" indent="-228572" eaLnBrk="0" hangingPunct="0"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146" indent="-228572" eaLnBrk="0" hangingPunct="0"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289" indent="-228572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433" indent="-228572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577" indent="-228572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720" indent="-228572" eaLnBrk="0" fontAlgn="base" hangingPunct="0">
              <a:spcBef>
                <a:spcPct val="0"/>
              </a:spcBef>
              <a:spcAft>
                <a:spcPct val="0"/>
              </a:spcAft>
              <a:tabLst>
                <a:tab pos="723811" algn="l"/>
                <a:tab pos="1447621" algn="l"/>
                <a:tab pos="2171432" algn="l"/>
                <a:tab pos="289524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B3DE6EF-6C50-4F3C-B344-6422F7A5971E}" type="slidenum">
              <a:rPr lang="ru-RU" altLang="ru-RU" smtClean="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smtClean="0">
              <a:solidFill>
                <a:srgbClr val="000000"/>
              </a:solidFill>
              <a:latin typeface="Calibri" pitchFamily="34" charset="0"/>
              <a:cs typeface="Lucida Sans Unicode" pitchFamily="34" charset="0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8900" y="744538"/>
            <a:ext cx="661828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1" y="4714876"/>
            <a:ext cx="54387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15086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4591C-6CED-4C50-AEFE-3E8EBA0B4841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56775-65AC-4598-A85B-F89A9B07E8F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6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84DEB-0983-4B74-B3CA-7F59C47912B2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F2054-91B9-4E1F-A91D-F941953F69F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61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3498B-B80C-487C-96DF-3F4191AE7B68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00EEA-4066-4750-AEEB-DF62B2CDDA8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9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026C1-A226-4851-AB38-3A342E32F75F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10C2B-4AB0-49FE-BF0B-78D7E84B4F2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7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7AF13-269E-4095-8AFD-96914DF29F1D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0EBAF-806B-47B6-8CF5-C4F4A8BB31D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81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EBA24-38B4-4D01-A287-CD8413D1046A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7672A-198A-4E73-A924-218CAF1EF3B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80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7BF58-0D33-4428-949B-CA0A21567612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85C3E-9261-4080-9723-DB2FD024AD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08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B6914-B675-483A-8E91-CC6F3D79F0F7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BD909-E5E9-4BCC-8692-9423834C527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95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7EE5F-2578-47DC-B643-E6FADC5A4A6D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49112-C83B-44FA-A131-CFF1E3BA0A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33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58D40-BAC2-40D6-8E3C-106D01311726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803C3-B548-448D-A4E7-8F05E897977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99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67C6A-7120-4526-BE97-C99FB8D5AB50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957D1-9AC7-4C3F-A686-05888618EDE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74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0598DE-505B-4E1A-A373-E2D73B4276F8}" type="datetime1">
              <a:rPr lang="ru-RU"/>
              <a:pPr>
                <a:defRPr/>
              </a:pPr>
              <a:t>17.02.2020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ГУ - РО ФСС РФ по Республике Татарстан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226148F-6E64-460D-92B1-003F5EF4DB6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1"/>
            <a:ext cx="9144000" cy="1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90234" y="-56324"/>
            <a:ext cx="8388350" cy="553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9263">
              <a:defRPr/>
            </a:pPr>
            <a:r>
              <a:rPr lang="ru-RU" altLang="ru-RU" sz="1500" b="1" dirty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ПОРЯДОК ОБРАЩЕНИЯ </a:t>
            </a:r>
          </a:p>
          <a:p>
            <a:pPr defTabSz="449263">
              <a:defRPr/>
            </a:pPr>
            <a:r>
              <a:rPr lang="ru-RU" altLang="ru-RU" sz="1500" dirty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ЗА ФИНАНСОВЫМ ОБЕСПЕЧЕНИЕМ ПРЕДУПРЕДИТЕЛЬНЫХ МЕР</a:t>
            </a:r>
          </a:p>
        </p:txBody>
      </p:sp>
      <p:pic>
        <p:nvPicPr>
          <p:cNvPr id="13" name="Picture 2" descr="Картинки по запросу таймер icon"/>
          <p:cNvPicPr>
            <a:picLocks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2" y="1802382"/>
            <a:ext cx="360000" cy="360000"/>
          </a:xfrm>
          <a:prstGeom prst="rect">
            <a:avLst/>
          </a:prstGeom>
          <a:ln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Прямая со стрелкой 13"/>
          <p:cNvCxnSpPr/>
          <p:nvPr/>
        </p:nvCxnSpPr>
        <p:spPr>
          <a:xfrm>
            <a:off x="103187" y="2233605"/>
            <a:ext cx="8943975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125790" y="2272896"/>
            <a:ext cx="9525" cy="4095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350" y="2996202"/>
            <a:ext cx="2122487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chemeClr val="accent1"/>
                </a:solidFill>
                <a:latin typeface="+mj-lt"/>
                <a:cs typeface="+mn-cs"/>
              </a:rPr>
              <a:t>Подача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  <a:cs typeface="+mn-cs"/>
              </a:rPr>
              <a:t>документов</a:t>
            </a:r>
            <a:r>
              <a:rPr lang="en-US" sz="1200" b="1" dirty="0" smtClean="0">
                <a:solidFill>
                  <a:schemeClr val="accent1"/>
                </a:solidFill>
                <a:latin typeface="+mj-lt"/>
                <a:cs typeface="+mn-cs"/>
              </a:rPr>
              <a:t>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  <a:cs typeface="+mn-cs"/>
              </a:rPr>
              <a:t>в ФСС</a:t>
            </a:r>
            <a:endParaRPr lang="ru-RU" sz="1200" b="1" dirty="0">
              <a:solidFill>
                <a:schemeClr val="accent1"/>
              </a:solidFill>
              <a:latin typeface="+mj-lt"/>
              <a:cs typeface="+mn-cs"/>
            </a:endParaRPr>
          </a:p>
          <a:p>
            <a:pPr algn="just">
              <a:buClr>
                <a:srgbClr val="C00000"/>
              </a:buClr>
              <a:buSzPct val="100000"/>
              <a:buFont typeface="Calibri" panose="020F0502020204030204" pitchFamily="34" charset="0"/>
              <a:buChar char="-"/>
              <a:defRPr/>
            </a:pPr>
            <a:r>
              <a:rPr lang="ru-RU" altLang="ru-RU" sz="1000" b="1" dirty="0">
                <a:solidFill>
                  <a:srgbClr val="002060"/>
                </a:solidFill>
                <a:latin typeface="+mj-lt"/>
                <a:cs typeface="+mn-cs"/>
              </a:rPr>
              <a:t> Заявление</a:t>
            </a:r>
          </a:p>
          <a:p>
            <a:pPr algn="just">
              <a:buClr>
                <a:srgbClr val="C00000"/>
              </a:buClr>
              <a:buSzPct val="100000"/>
              <a:buFont typeface="Calibri" panose="020F0502020204030204" pitchFamily="34" charset="0"/>
              <a:buChar char="-"/>
              <a:defRPr/>
            </a:pPr>
            <a:r>
              <a:rPr lang="ru-RU" alt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 план финансового </a:t>
            </a:r>
            <a:r>
              <a:rPr lang="ru-RU" altLang="ru-RU" sz="1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обеспечения;</a:t>
            </a:r>
            <a:endParaRPr lang="ru-RU" altLang="ru-RU" sz="1000" b="1" dirty="0">
              <a:solidFill>
                <a:schemeClr val="tx2">
                  <a:lumMod val="75000"/>
                </a:schemeClr>
              </a:solidFill>
              <a:latin typeface="+mj-lt"/>
              <a:cs typeface="+mn-cs"/>
            </a:endParaRPr>
          </a:p>
          <a:p>
            <a:pPr algn="just">
              <a:buClr>
                <a:srgbClr val="C00000"/>
              </a:buClr>
              <a:buSzPct val="100000"/>
              <a:buFont typeface="Calibri" panose="020F0502020204030204" pitchFamily="34" charset="0"/>
              <a:buChar char="-"/>
              <a:defRPr/>
            </a:pPr>
            <a:r>
              <a:rPr lang="ru-RU" alt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 копия перечня мероприятий и (или) копия (выписка из) коллективного договора; </a:t>
            </a:r>
          </a:p>
          <a:p>
            <a:pPr algn="just">
              <a:buClr>
                <a:srgbClr val="C00000"/>
              </a:buClr>
              <a:buSzPct val="100000"/>
              <a:buFont typeface="Calibri" panose="020F0502020204030204" pitchFamily="34" charset="0"/>
              <a:buChar char="-"/>
              <a:defRPr/>
            </a:pPr>
            <a:r>
              <a:rPr lang="ru-RU" alt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Документы (копии документов), обосновывающие необходимость финансового обеспечения предупредительных </a:t>
            </a:r>
            <a:r>
              <a:rPr lang="ru-RU" altLang="ru-RU" sz="1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мер (перечень </a:t>
            </a:r>
            <a:r>
              <a:rPr lang="ru-RU" altLang="ru-RU" sz="10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документов </a:t>
            </a:r>
            <a:r>
              <a:rPr lang="ru-RU" altLang="ru-RU" sz="1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на </a:t>
            </a:r>
            <a:r>
              <a:rPr lang="en-US" altLang="ru-RU" sz="1000" b="1" dirty="0" smtClean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fss16.ru)</a:t>
            </a:r>
            <a:endParaRPr lang="ru-RU" sz="1000" b="1" dirty="0">
              <a:solidFill>
                <a:schemeClr val="accent1"/>
              </a:solidFill>
              <a:latin typeface="+mj-lt"/>
              <a:cs typeface="+mn-cs"/>
            </a:endParaRPr>
          </a:p>
          <a:p>
            <a:pPr>
              <a:defRPr/>
            </a:pPr>
            <a:endParaRPr lang="ru-RU" sz="1000" b="1" dirty="0">
              <a:solidFill>
                <a:schemeClr val="accent1"/>
              </a:solidFill>
              <a:latin typeface="+mj-lt"/>
              <a:ea typeface="Microsoft YaHei" pitchFamily="34" charset="-122"/>
              <a:cs typeface="+mn-cs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067050" y="2191933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38440" y="2688425"/>
            <a:ext cx="8227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+mj-lt"/>
                <a:ea typeface="Microsoft YaHei" pitchFamily="34" charset="-122"/>
                <a:cs typeface="+mn-cs"/>
              </a:rPr>
              <a:t>3</a:t>
            </a:r>
            <a:r>
              <a:rPr lang="ru-RU" sz="1400" b="1" dirty="0">
                <a:solidFill>
                  <a:srgbClr val="FF0000"/>
                </a:solidFill>
                <a:latin typeface="+mj-lt"/>
                <a:ea typeface="Microsoft YaHei" pitchFamily="34" charset="-122"/>
                <a:cs typeface="+mn-cs"/>
              </a:rPr>
              <a:t>1 июля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95" y="2688425"/>
            <a:ext cx="515919" cy="386939"/>
          </a:xfrm>
          <a:prstGeom prst="rect">
            <a:avLst/>
          </a:prstGeom>
          <a:noFill/>
        </p:spPr>
      </p:pic>
      <p:cxnSp>
        <p:nvCxnSpPr>
          <p:cNvPr id="20" name="Прямая соединительная линия 19"/>
          <p:cNvCxnSpPr/>
          <p:nvPr/>
        </p:nvCxnSpPr>
        <p:spPr>
          <a:xfrm flipH="1">
            <a:off x="617497" y="2244320"/>
            <a:ext cx="40" cy="438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698625" y="1683191"/>
            <a:ext cx="0" cy="561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32" name="Изображение 3" descr="FSS-logo_png_transparent_1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190" y="497674"/>
            <a:ext cx="452435" cy="36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987425" y="900105"/>
            <a:ext cx="14986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chemeClr val="accent1"/>
                </a:solidFill>
                <a:latin typeface="+mj-lt"/>
                <a:cs typeface="+mn-cs"/>
              </a:rPr>
              <a:t>Рассмотрение документов и принятие решения </a:t>
            </a:r>
          </a:p>
          <a:p>
            <a:pPr>
              <a:defRPr/>
            </a:pPr>
            <a:r>
              <a:rPr lang="ru-RU" sz="1000" b="1" dirty="0">
                <a:solidFill>
                  <a:srgbClr val="7030A0"/>
                </a:solidFill>
                <a:latin typeface="+mj-lt"/>
                <a:cs typeface="+mn-cs"/>
              </a:rPr>
              <a:t>10 рабочих дней*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48261" y="834587"/>
            <a:ext cx="21828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chemeClr val="accent1"/>
                </a:solidFill>
                <a:latin typeface="+mj-lt"/>
                <a:cs typeface="+mn-cs"/>
              </a:rPr>
              <a:t>Обращение за возмещением расходов </a:t>
            </a:r>
            <a:r>
              <a:rPr lang="ru-RU" sz="1200" b="1" dirty="0" smtClean="0">
                <a:solidFill>
                  <a:schemeClr val="accent1"/>
                </a:solidFill>
                <a:latin typeface="+mj-lt"/>
                <a:cs typeface="+mn-cs"/>
              </a:rPr>
              <a:t>в ФСС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+mj-lt"/>
              <a:cs typeface="+mn-cs"/>
            </a:endParaRPr>
          </a:p>
          <a:p>
            <a:pPr algn="just">
              <a:buClr>
                <a:srgbClr val="C00000"/>
              </a:buClr>
              <a:buSzPct val="100000"/>
              <a:defRPr/>
            </a:pP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- заявление на оплату; </a:t>
            </a:r>
          </a:p>
          <a:p>
            <a:pPr algn="just">
              <a:buClr>
                <a:srgbClr val="C00000"/>
              </a:buClr>
              <a:buSzPct val="100000"/>
              <a:defRPr/>
            </a:pP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- документы подтверждающие  расходы.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350" y="478734"/>
            <a:ext cx="515919" cy="386939"/>
          </a:xfrm>
          <a:prstGeom prst="rect">
            <a:avLst/>
          </a:prstGeom>
          <a:noFill/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8412165" y="1821650"/>
            <a:ext cx="9525" cy="4083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8362950" y="2203839"/>
            <a:ext cx="10795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785103" y="1037028"/>
            <a:ext cx="1056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FF0000"/>
                </a:solidFill>
                <a:latin typeface="+mj-lt"/>
                <a:ea typeface="Microsoft YaHei" pitchFamily="34" charset="-122"/>
                <a:cs typeface="+mn-cs"/>
              </a:rPr>
              <a:t>15 декабря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324103" y="2858683"/>
            <a:ext cx="1970087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FF0000"/>
                </a:solidFill>
                <a:latin typeface="+mj-lt"/>
                <a:cs typeface="+mn-cs"/>
              </a:rPr>
              <a:t>Крайний срок </a:t>
            </a:r>
          </a:p>
          <a:p>
            <a:pPr>
              <a:defRPr/>
            </a:pPr>
            <a:r>
              <a:rPr lang="ru-RU" sz="1000" b="1" dirty="0">
                <a:solidFill>
                  <a:srgbClr val="FF0000"/>
                </a:solidFill>
                <a:latin typeface="+mj-lt"/>
                <a:cs typeface="+mn-cs"/>
              </a:rPr>
              <a:t>обращения для получения разрешения на финансовое обеспечение предупредительных мер</a:t>
            </a:r>
            <a:endParaRPr lang="ru-RU" sz="1000" b="1" dirty="0">
              <a:solidFill>
                <a:srgbClr val="FF0000"/>
              </a:solidFill>
              <a:latin typeface="+mj-lt"/>
              <a:ea typeface="Microsoft YaHei" pitchFamily="34" charset="-122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13640" y="1212049"/>
            <a:ext cx="1971675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FF0000"/>
                </a:solidFill>
                <a:latin typeface="+mj-lt"/>
                <a:cs typeface="+mn-cs"/>
              </a:rPr>
              <a:t>Крайний срок </a:t>
            </a:r>
          </a:p>
          <a:p>
            <a:pPr>
              <a:defRPr/>
            </a:pPr>
            <a:r>
              <a:rPr lang="ru-RU" sz="1000" b="1" dirty="0">
                <a:solidFill>
                  <a:srgbClr val="FF0000"/>
                </a:solidFill>
                <a:latin typeface="+mj-lt"/>
                <a:cs typeface="+mn-cs"/>
              </a:rPr>
              <a:t>обращения для подачи заявления на возмещение расходов</a:t>
            </a:r>
            <a:endParaRPr lang="ru-RU" sz="1000" b="1" dirty="0">
              <a:solidFill>
                <a:srgbClr val="FF0000"/>
              </a:solidFill>
              <a:latin typeface="+mj-lt"/>
              <a:ea typeface="Microsoft YaHei" pitchFamily="34" charset="-122"/>
              <a:cs typeface="+mn-cs"/>
            </a:endParaRPr>
          </a:p>
        </p:txBody>
      </p:sp>
      <p:sp>
        <p:nvSpPr>
          <p:cNvPr id="9241" name="Прямоугольник 30"/>
          <p:cNvSpPr>
            <a:spLocks noChangeArrowheads="1"/>
          </p:cNvSpPr>
          <p:nvPr/>
        </p:nvSpPr>
        <p:spPr bwMode="auto">
          <a:xfrm>
            <a:off x="0" y="4805499"/>
            <a:ext cx="91439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000" dirty="0"/>
              <a:t>*в отношении страхователей, у которых сумма страховых взносов, начисленных за предшествующий год, </a:t>
            </a:r>
          </a:p>
          <a:p>
            <a:r>
              <a:rPr lang="ru-RU" sz="1000" dirty="0"/>
              <a:t>составляет более</a:t>
            </a:r>
            <a:r>
              <a:rPr lang="en-US" sz="1000" dirty="0"/>
              <a:t> 25</a:t>
            </a:r>
            <a:r>
              <a:rPr lang="ru-RU" sz="1000" dirty="0"/>
              <a:t> 000,0 тыс. рублей - территориальным органом Фонда после согласования с Фондом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6154737" y="1550186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563562" y="2199077"/>
            <a:ext cx="107950" cy="108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246" name="Изображение 3" descr="FSS-logo_png_transparent_1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2945599"/>
            <a:ext cx="504973" cy="36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6813553" y="3337315"/>
            <a:ext cx="223360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chemeClr val="accent1"/>
                </a:solidFill>
                <a:latin typeface="+mj-lt"/>
                <a:cs typeface="+mn-cs"/>
              </a:rPr>
              <a:t>Рассмотрение документов, принятие решения, перечисление средств страхователю </a:t>
            </a:r>
          </a:p>
          <a:p>
            <a:pPr>
              <a:defRPr/>
            </a:pPr>
            <a:r>
              <a:rPr lang="ru-RU" sz="1000" b="1" dirty="0">
                <a:solidFill>
                  <a:srgbClr val="7030A0"/>
                </a:solidFill>
                <a:latin typeface="+mj-lt"/>
                <a:cs typeface="+mn-cs"/>
              </a:rPr>
              <a:t>5 рабочих </a:t>
            </a:r>
            <a:r>
              <a:rPr lang="ru-RU" sz="1000" b="1" dirty="0" smtClean="0">
                <a:solidFill>
                  <a:srgbClr val="7030A0"/>
                </a:solidFill>
                <a:latin typeface="+mj-lt"/>
                <a:cs typeface="+mn-cs"/>
              </a:rPr>
              <a:t>дней</a:t>
            </a:r>
          </a:p>
          <a:p>
            <a:pPr>
              <a:defRPr/>
            </a:pPr>
            <a:r>
              <a:rPr lang="ru-RU" altLang="ru-RU" sz="1000" b="1" dirty="0">
                <a:solidFill>
                  <a:srgbClr val="7030A0"/>
                </a:solidFill>
                <a:latin typeface="+mj-lt"/>
              </a:rPr>
              <a:t>(перечень документов на </a:t>
            </a:r>
            <a:r>
              <a:rPr lang="en-US" altLang="ru-RU" sz="1000" b="1" dirty="0">
                <a:solidFill>
                  <a:srgbClr val="7030A0"/>
                </a:solidFill>
                <a:latin typeface="+mj-lt"/>
              </a:rPr>
              <a:t>fss16.ru)</a:t>
            </a:r>
            <a:endParaRPr lang="ru-RU" sz="1000" b="1" dirty="0">
              <a:solidFill>
                <a:srgbClr val="7030A0"/>
              </a:solidFill>
              <a:latin typeface="+mj-lt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7385050" y="2239558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авая фигурная скобка 39"/>
          <p:cNvSpPr/>
          <p:nvPr/>
        </p:nvSpPr>
        <p:spPr>
          <a:xfrm rot="16200000">
            <a:off x="3777456" y="16264"/>
            <a:ext cx="190500" cy="4122738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005" y="1296252"/>
            <a:ext cx="515919" cy="386939"/>
          </a:xfrm>
          <a:prstGeom prst="rect">
            <a:avLst/>
          </a:prstGeom>
          <a:noFill/>
        </p:spPr>
      </p:pic>
      <p:sp>
        <p:nvSpPr>
          <p:cNvPr id="42" name="Прямоугольник 41"/>
          <p:cNvSpPr/>
          <p:nvPr/>
        </p:nvSpPr>
        <p:spPr>
          <a:xfrm>
            <a:off x="2486025" y="1683537"/>
            <a:ext cx="2684462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200" b="1" dirty="0">
                <a:solidFill>
                  <a:schemeClr val="accent1"/>
                </a:solidFill>
                <a:latin typeface="+mj-lt"/>
                <a:cs typeface="+mn-cs"/>
              </a:rPr>
              <a:t>Реализация мероприятий, </a:t>
            </a:r>
          </a:p>
          <a:p>
            <a:pPr algn="just">
              <a:defRPr/>
            </a:pP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+mj-lt"/>
                <a:cs typeface="+mn-cs"/>
              </a:rPr>
              <a:t>согласно плану финансового обеспечения</a:t>
            </a:r>
          </a:p>
        </p:txBody>
      </p:sp>
      <p:sp>
        <p:nvSpPr>
          <p:cNvPr id="43" name="Прямоугольная выноска 42"/>
          <p:cNvSpPr/>
          <p:nvPr/>
        </p:nvSpPr>
        <p:spPr>
          <a:xfrm>
            <a:off x="4216400" y="3320348"/>
            <a:ext cx="2457450" cy="1040905"/>
          </a:xfrm>
          <a:prstGeom prst="wedgeRectCallout">
            <a:avLst>
              <a:gd name="adj1" fmla="val 55636"/>
              <a:gd name="adj2" fmla="val -3601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altLang="ru-RU" sz="1000" b="1" dirty="0">
                <a:solidFill>
                  <a:srgbClr val="FF0000"/>
                </a:solidFill>
              </a:rPr>
              <a:t>Расходы, не подтвержденные документами либо произведенные на основании неправильно оформленных или выданных с нарушением установленного порядка документов, не подлежат возмещению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1644650" y="2199077"/>
            <a:ext cx="107950" cy="108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104731" y="2181986"/>
            <a:ext cx="107950" cy="108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7331075" y="2190320"/>
            <a:ext cx="107950" cy="108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9" name="Изображение 3" descr="FSS-logo_png_transparent_1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33338"/>
            <a:ext cx="6048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04367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9308" y="1100189"/>
            <a:ext cx="1849573" cy="127250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pPr>
              <a:defRPr/>
            </a:pPr>
            <a:r>
              <a:rPr lang="ru-RU" sz="1000" dirty="0" smtClean="0">
                <a:solidFill>
                  <a:schemeClr val="tx1"/>
                </a:solidFill>
              </a:rPr>
              <a:t>- </a:t>
            </a:r>
            <a:r>
              <a:rPr lang="ru-RU" sz="1000" b="1" dirty="0">
                <a:solidFill>
                  <a:schemeClr val="tx1"/>
                </a:solidFill>
              </a:rPr>
              <a:t>о</a:t>
            </a:r>
            <a:r>
              <a:rPr lang="ru-RU" sz="1000" b="1" dirty="0" smtClean="0">
                <a:solidFill>
                  <a:schemeClr val="tx1"/>
                </a:solidFill>
              </a:rPr>
              <a:t>пределение </a:t>
            </a:r>
            <a:r>
              <a:rPr lang="ru-RU" sz="1000" b="1" dirty="0">
                <a:solidFill>
                  <a:schemeClr val="tx1"/>
                </a:solidFill>
              </a:rPr>
              <a:t>бюджета</a:t>
            </a:r>
            <a:r>
              <a:rPr lang="ru-RU" sz="1000" dirty="0">
                <a:solidFill>
                  <a:schemeClr val="tx1"/>
                </a:solidFill>
              </a:rPr>
              <a:t> для направление работников на санаторно-курортное лечение</a:t>
            </a:r>
          </a:p>
          <a:p>
            <a:pPr>
              <a:defRPr/>
            </a:pPr>
            <a:r>
              <a:rPr lang="ru-RU" sz="1000" b="1" dirty="0" smtClean="0">
                <a:solidFill>
                  <a:schemeClr val="tx1"/>
                </a:solidFill>
              </a:rPr>
              <a:t>- формирование </a:t>
            </a:r>
            <a:r>
              <a:rPr lang="ru-RU" sz="1000" b="1" dirty="0">
                <a:solidFill>
                  <a:schemeClr val="tx1"/>
                </a:solidFill>
              </a:rPr>
              <a:t>реестра </a:t>
            </a:r>
            <a:r>
              <a:rPr lang="ru-RU" sz="1000" b="1" dirty="0" smtClean="0">
                <a:solidFill>
                  <a:schemeClr val="tx1"/>
                </a:solidFill>
              </a:rPr>
              <a:t>работников, </a:t>
            </a:r>
            <a:r>
              <a:rPr lang="ru-RU" sz="1000" dirty="0" smtClean="0">
                <a:solidFill>
                  <a:schemeClr val="tx1"/>
                </a:solidFill>
              </a:rPr>
              <a:t>направляемых </a:t>
            </a:r>
            <a:r>
              <a:rPr lang="ru-RU" sz="1000" dirty="0">
                <a:solidFill>
                  <a:schemeClr val="tx1"/>
                </a:solidFill>
              </a:rPr>
              <a:t>на санаторно-курортное </a:t>
            </a:r>
            <a:r>
              <a:rPr lang="ru-RU" sz="1000" dirty="0" smtClean="0">
                <a:solidFill>
                  <a:schemeClr val="tx1"/>
                </a:solidFill>
              </a:rPr>
              <a:t>лечение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96548" y="1092743"/>
            <a:ext cx="1656183" cy="127885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r>
              <a:rPr lang="ru-RU" sz="1000" dirty="0">
                <a:solidFill>
                  <a:schemeClr val="tx1"/>
                </a:solidFill>
              </a:rPr>
              <a:t>- </a:t>
            </a:r>
            <a:r>
              <a:rPr lang="ru-RU" sz="1000" b="1" dirty="0">
                <a:solidFill>
                  <a:schemeClr val="tx1"/>
                </a:solidFill>
              </a:rPr>
              <a:t>в</a:t>
            </a:r>
            <a:r>
              <a:rPr lang="ru-RU" sz="1000" b="1" dirty="0" smtClean="0">
                <a:solidFill>
                  <a:schemeClr val="tx1"/>
                </a:solidFill>
              </a:rPr>
              <a:t>ыбор </a:t>
            </a:r>
            <a:r>
              <a:rPr lang="ru-RU" sz="1000" b="1" dirty="0">
                <a:solidFill>
                  <a:schemeClr val="tx1"/>
                </a:solidFill>
              </a:rPr>
              <a:t>организации</a:t>
            </a:r>
            <a:r>
              <a:rPr lang="ru-RU" sz="1000" dirty="0">
                <a:solidFill>
                  <a:schemeClr val="tx1"/>
                </a:solidFill>
              </a:rPr>
              <a:t>, предоставляющей санаторно-курортное лечение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- </a:t>
            </a:r>
            <a:r>
              <a:rPr lang="ru-RU" sz="1000" b="1" dirty="0">
                <a:solidFill>
                  <a:schemeClr val="tx1"/>
                </a:solidFill>
              </a:rPr>
              <a:t>з</a:t>
            </a:r>
            <a:r>
              <a:rPr lang="ru-RU" sz="1000" b="1" dirty="0" smtClean="0">
                <a:solidFill>
                  <a:schemeClr val="tx1"/>
                </a:solidFill>
              </a:rPr>
              <a:t>аключение </a:t>
            </a:r>
            <a:r>
              <a:rPr lang="ru-RU" sz="1000" b="1" dirty="0">
                <a:solidFill>
                  <a:schemeClr val="tx1"/>
                </a:solidFill>
              </a:rPr>
              <a:t>договора </a:t>
            </a:r>
            <a:r>
              <a:rPr lang="ru-RU" sz="1000" dirty="0">
                <a:solidFill>
                  <a:schemeClr val="tx1"/>
                </a:solidFill>
              </a:rPr>
              <a:t>на санаторно-курортное лечение работников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148881" y="1713272"/>
            <a:ext cx="1908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5868144" y="1093840"/>
            <a:ext cx="3275855" cy="404965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pPr>
              <a:defRPr/>
            </a:pPr>
            <a:r>
              <a:rPr lang="ru-RU" sz="1000" b="1" dirty="0" smtClean="0">
                <a:solidFill>
                  <a:schemeClr val="tx1"/>
                </a:solidFill>
              </a:rPr>
              <a:t>Формирование пакета документов:</a:t>
            </a:r>
          </a:p>
          <a:p>
            <a:pPr>
              <a:defRPr/>
            </a:pPr>
            <a:r>
              <a:rPr lang="ru-RU" sz="1000" dirty="0" smtClean="0">
                <a:solidFill>
                  <a:schemeClr val="tx1"/>
                </a:solidFill>
              </a:rPr>
              <a:t>1</a:t>
            </a:r>
            <a:r>
              <a:rPr lang="ru-RU" sz="1000" dirty="0">
                <a:solidFill>
                  <a:schemeClr val="tx1"/>
                </a:solidFill>
              </a:rPr>
              <a:t>. Заявление (оригинал);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2. План финансового обеспечения предупредительных мер (оригинал);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3. Копия перечня мероприятий по улучшению условий и охраны труда работников, разработанного по результатам </a:t>
            </a:r>
            <a:r>
              <a:rPr lang="ru-RU" sz="1000" dirty="0" smtClean="0">
                <a:solidFill>
                  <a:schemeClr val="tx1"/>
                </a:solidFill>
              </a:rPr>
              <a:t>СОУТ </a:t>
            </a:r>
            <a:r>
              <a:rPr lang="ru-RU" sz="1000" b="1" i="1" dirty="0" smtClean="0">
                <a:solidFill>
                  <a:schemeClr val="tx1"/>
                </a:solidFill>
              </a:rPr>
              <a:t>и </a:t>
            </a:r>
            <a:r>
              <a:rPr lang="ru-RU" sz="1000" b="1" i="1" dirty="0">
                <a:solidFill>
                  <a:schemeClr val="tx1"/>
                </a:solidFill>
              </a:rPr>
              <a:t>(или)</a:t>
            </a:r>
            <a:r>
              <a:rPr lang="ru-RU" sz="1000" i="1" dirty="0">
                <a:solidFill>
                  <a:schemeClr val="tx1"/>
                </a:solidFill>
              </a:rPr>
              <a:t>  </a:t>
            </a:r>
            <a:r>
              <a:rPr lang="ru-RU" sz="1000" dirty="0">
                <a:solidFill>
                  <a:schemeClr val="tx1"/>
                </a:solidFill>
              </a:rPr>
              <a:t>копия коллективного договора;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4. Списки работников, направляемых на санаторно-курортное лечение, с указанием рекомендаций, содержащихся в справке ф. №70/у либо в заключительном акте;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5. Копия справки для получения путевки ф. №70/у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ru-RU" sz="1000" dirty="0">
                <a:solidFill>
                  <a:schemeClr val="tx1"/>
                </a:solidFill>
              </a:rPr>
              <a:t>либо копия заключительного акта;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6. Копия документа удостоверяющего личность работника (копия паспорта);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7. Письменное согласие работника, направляемого на санаторно-курортное лечение, на обработку его персональных данных;</a:t>
            </a:r>
          </a:p>
          <a:p>
            <a:pPr>
              <a:defRPr/>
            </a:pPr>
            <a:r>
              <a:rPr lang="ru-RU" sz="1000" dirty="0">
                <a:solidFill>
                  <a:schemeClr val="tx1"/>
                </a:solidFill>
              </a:rPr>
              <a:t>8. Копия лицензии организации, осуществляющей санаторно-курортное лечение работников на территории Российской Федерации;</a:t>
            </a:r>
          </a:p>
          <a:p>
            <a:r>
              <a:rPr lang="ru-RU" sz="1000" dirty="0">
                <a:solidFill>
                  <a:schemeClr val="tx1"/>
                </a:solidFill>
              </a:rPr>
              <a:t>9. Копии договоров с организациями, осуществляющими санаторно-курортное лечение работников, </a:t>
            </a:r>
            <a:r>
              <a:rPr lang="ru-RU" sz="1000" b="1" i="1" dirty="0">
                <a:solidFill>
                  <a:schemeClr val="tx1"/>
                </a:solidFill>
              </a:rPr>
              <a:t>и (или)</a:t>
            </a:r>
            <a:r>
              <a:rPr lang="ru-RU" sz="1000" dirty="0">
                <a:solidFill>
                  <a:schemeClr val="tx1"/>
                </a:solidFill>
              </a:rPr>
              <a:t> счетов на приобретение путевок;</a:t>
            </a:r>
          </a:p>
          <a:p>
            <a:r>
              <a:rPr lang="ru-RU" sz="1000" dirty="0">
                <a:solidFill>
                  <a:schemeClr val="tx1"/>
                </a:solidFill>
              </a:rPr>
              <a:t>10. Калькуляция стоимости путевки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565680" y="2693834"/>
            <a:ext cx="1566160" cy="244966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pPr>
              <a:defRPr/>
            </a:pPr>
            <a:r>
              <a:rPr lang="ru-RU" sz="1100" b="1" dirty="0">
                <a:solidFill>
                  <a:schemeClr val="tx1"/>
                </a:solidFill>
              </a:rPr>
              <a:t>Направление работников на санаторно-курортное лечение </a:t>
            </a:r>
          </a:p>
          <a:p>
            <a:pPr>
              <a:defRPr/>
            </a:pPr>
            <a:endParaRPr lang="ru-RU" sz="11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1100" b="1" dirty="0" smtClean="0">
                <a:solidFill>
                  <a:schemeClr val="tx1"/>
                </a:solidFill>
              </a:rPr>
              <a:t>Условия:</a:t>
            </a:r>
          </a:p>
          <a:p>
            <a:pPr>
              <a:defRPr/>
            </a:pPr>
            <a:r>
              <a:rPr lang="ru-RU" sz="1100" dirty="0">
                <a:solidFill>
                  <a:schemeClr val="tx1"/>
                </a:solidFill>
              </a:rPr>
              <a:t>- на территории РФ</a:t>
            </a:r>
          </a:p>
          <a:p>
            <a:pPr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- от </a:t>
            </a:r>
            <a:r>
              <a:rPr lang="ru-RU" sz="1100" dirty="0">
                <a:solidFill>
                  <a:schemeClr val="tx1"/>
                </a:solidFill>
              </a:rPr>
              <a:t>14 до 21 </a:t>
            </a:r>
            <a:r>
              <a:rPr lang="ru-RU" sz="1100" dirty="0" smtClean="0">
                <a:solidFill>
                  <a:schemeClr val="tx1"/>
                </a:solidFill>
              </a:rPr>
              <a:t>дня</a:t>
            </a:r>
          </a:p>
          <a:p>
            <a:pPr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- </a:t>
            </a:r>
            <a:r>
              <a:rPr lang="ru-RU" sz="1100" dirty="0">
                <a:solidFill>
                  <a:schemeClr val="tx1"/>
                </a:solidFill>
              </a:rPr>
              <a:t>размещением в </a:t>
            </a:r>
            <a:r>
              <a:rPr lang="ru-RU" sz="1100" dirty="0" smtClean="0">
                <a:solidFill>
                  <a:schemeClr val="tx1"/>
                </a:solidFill>
              </a:rPr>
              <a:t>одно или </a:t>
            </a:r>
            <a:r>
              <a:rPr lang="ru-RU" sz="1100" dirty="0">
                <a:solidFill>
                  <a:schemeClr val="tx1"/>
                </a:solidFill>
              </a:rPr>
              <a:t>двухместном </a:t>
            </a:r>
            <a:r>
              <a:rPr lang="ru-RU" sz="1100" dirty="0" smtClean="0">
                <a:solidFill>
                  <a:schemeClr val="tx1"/>
                </a:solidFill>
              </a:rPr>
              <a:t>номере, </a:t>
            </a:r>
            <a:r>
              <a:rPr lang="ru-RU" sz="1100" dirty="0">
                <a:solidFill>
                  <a:srgbClr val="FF0000"/>
                </a:solidFill>
              </a:rPr>
              <a:t>за исключением номеров повышенной комфортности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3312033" y="2693834"/>
            <a:ext cx="2484103" cy="2449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pPr>
              <a:defRPr/>
            </a:pPr>
            <a:r>
              <a:rPr lang="ru-RU" sz="1000" b="1" dirty="0">
                <a:solidFill>
                  <a:schemeClr val="tx1"/>
                </a:solidFill>
              </a:rPr>
              <a:t>Направление документов в филиал ФСС по месту регистрации страхователя в срок </a:t>
            </a:r>
          </a:p>
          <a:p>
            <a:pPr>
              <a:defRPr/>
            </a:pPr>
            <a:r>
              <a:rPr lang="ru-RU" sz="1000" b="1" dirty="0">
                <a:solidFill>
                  <a:srgbClr val="FF0000"/>
                </a:solidFill>
              </a:rPr>
              <a:t>до 15 декабря </a:t>
            </a:r>
            <a:r>
              <a:rPr lang="ru-RU" sz="1000" b="1" dirty="0">
                <a:solidFill>
                  <a:schemeClr val="tx1"/>
                </a:solidFill>
              </a:rPr>
              <a:t>текущего календарного года: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1. Заявление на возмещение;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2. Копии платежных поручений об оплате путевок с отметкой банка;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3. Копии счетов-фактур на оплату путевок;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4. Копии накладных на получение путевок;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5. Копии отрывных талонов к санаторно-курортным путевкам; </a:t>
            </a:r>
          </a:p>
          <a:p>
            <a:pPr lvl="0"/>
            <a:r>
              <a:rPr lang="ru-RU" sz="1000" dirty="0">
                <a:solidFill>
                  <a:schemeClr val="tx1"/>
                </a:solidFill>
              </a:rPr>
              <a:t>6. Список работников, прошедших лечение в санаторно-курортных учреждениях;</a:t>
            </a:r>
          </a:p>
          <a:p>
            <a:r>
              <a:rPr lang="ru-RU" sz="1000" dirty="0">
                <a:solidFill>
                  <a:schemeClr val="tx1"/>
                </a:solidFill>
              </a:rPr>
              <a:t>7. Отчет об использовании сумм - 2 экз.;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" y="2687772"/>
            <a:ext cx="1331639" cy="245572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r>
              <a:rPr lang="ru-RU" sz="1000" b="1" dirty="0">
                <a:solidFill>
                  <a:schemeClr val="tx1"/>
                </a:solidFill>
              </a:rPr>
              <a:t>В срок </a:t>
            </a:r>
            <a:r>
              <a:rPr lang="ru-RU" sz="1000" b="1" dirty="0">
                <a:solidFill>
                  <a:srgbClr val="FF0000"/>
                </a:solidFill>
              </a:rPr>
              <a:t>до 1 августа </a:t>
            </a:r>
            <a:r>
              <a:rPr lang="ru-RU" sz="1000" b="1" dirty="0">
                <a:solidFill>
                  <a:schemeClr val="tx1"/>
                </a:solidFill>
              </a:rPr>
              <a:t>текущего календарного года</a:t>
            </a:r>
          </a:p>
          <a:p>
            <a:r>
              <a:rPr lang="ru-RU" sz="1000" b="1" dirty="0" smtClean="0">
                <a:solidFill>
                  <a:schemeClr val="tx1"/>
                </a:solidFill>
              </a:rPr>
              <a:t>направление </a:t>
            </a:r>
            <a:r>
              <a:rPr lang="ru-RU" sz="1000" b="1" dirty="0">
                <a:solidFill>
                  <a:schemeClr val="tx1"/>
                </a:solidFill>
              </a:rPr>
              <a:t>документов </a:t>
            </a:r>
            <a:r>
              <a:rPr lang="ru-RU" sz="1000" dirty="0">
                <a:solidFill>
                  <a:schemeClr val="tx1"/>
                </a:solidFill>
              </a:rPr>
              <a:t>в филиал ФСС по месту регистрации </a:t>
            </a:r>
            <a:r>
              <a:rPr lang="ru-RU" sz="1000" dirty="0" smtClean="0">
                <a:solidFill>
                  <a:schemeClr val="tx1"/>
                </a:solidFill>
              </a:rPr>
              <a:t>страхователя</a:t>
            </a:r>
          </a:p>
          <a:p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Варианты подачи: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- через портал государственных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 smtClean="0">
                <a:solidFill>
                  <a:schemeClr val="tx1"/>
                </a:solidFill>
              </a:rPr>
              <a:t>услуг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(www.gosuslugi.ru)</a:t>
            </a:r>
            <a:r>
              <a:rPr lang="ru-RU" sz="1000" dirty="0" smtClean="0">
                <a:solidFill>
                  <a:schemeClr val="tx1"/>
                </a:solidFill>
              </a:rPr>
              <a:t> ; 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dirty="0" smtClean="0">
                <a:solidFill>
                  <a:schemeClr val="tx1"/>
                </a:solidFill>
              </a:rPr>
              <a:t>- </a:t>
            </a:r>
            <a:r>
              <a:rPr lang="ru-RU" sz="1000" dirty="0">
                <a:solidFill>
                  <a:schemeClr val="tx1"/>
                </a:solidFill>
              </a:rPr>
              <a:t>на личном </a:t>
            </a:r>
            <a:r>
              <a:rPr lang="ru-RU" sz="1000" dirty="0" smtClean="0">
                <a:solidFill>
                  <a:schemeClr val="tx1"/>
                </a:solidFill>
              </a:rPr>
              <a:t>приеме; 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- </a:t>
            </a:r>
            <a:r>
              <a:rPr lang="ru-RU" sz="1000" dirty="0">
                <a:solidFill>
                  <a:schemeClr val="tx1"/>
                </a:solidFill>
              </a:rPr>
              <a:t>п</a:t>
            </a:r>
            <a:r>
              <a:rPr lang="ru-RU" sz="1000" dirty="0" smtClean="0">
                <a:solidFill>
                  <a:schemeClr val="tx1"/>
                </a:solidFill>
              </a:rPr>
              <a:t>о почте.</a:t>
            </a:r>
          </a:p>
          <a:p>
            <a:endParaRPr lang="ru-RU" sz="1000" dirty="0" smtClean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</a:endParaRPr>
          </a:p>
        </p:txBody>
      </p:sp>
      <p:pic>
        <p:nvPicPr>
          <p:cNvPr id="21" name="Изображение 3" descr="FSS-logo_png_transparent_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9" y="33468"/>
            <a:ext cx="432630" cy="36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496059" y="-14669"/>
            <a:ext cx="8647941" cy="954107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/>
          <a:p>
            <a:pPr defTabSz="449263"/>
            <a:r>
              <a:rPr lang="ru-RU" altLang="ru-RU" sz="1400" b="1" dirty="0" smtClean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ПОСЛЕДОВАТЕЛЬНОСТЬ ДЕЙСТВИЙ </a:t>
            </a:r>
          </a:p>
          <a:p>
            <a:pPr defTabSz="449263"/>
            <a:r>
              <a:rPr lang="ru-RU" altLang="ru-RU" sz="1400" dirty="0" smtClean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при реализации мероприятия «Санаторно-курортное </a:t>
            </a:r>
            <a:r>
              <a:rPr lang="ru-RU" altLang="ru-RU" sz="1400" dirty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лечение работников не ранее, чем за пять лет до достижения возраста, дающего право на назначение страховой пенсии по старости в соответствии с пенсионным законодательством</a:t>
            </a:r>
            <a:r>
              <a:rPr lang="ru-RU" altLang="ru-RU" sz="1400" dirty="0" smtClean="0">
                <a:solidFill>
                  <a:srgbClr val="0707A9"/>
                </a:solidFill>
                <a:latin typeface="+mn-lt"/>
                <a:ea typeface="Microsoft YaHei"/>
                <a:cs typeface="Times New Roman" pitchFamily="18" charset="0"/>
              </a:rPr>
              <a:t>»  за счет средств Фонда социального страхования РФ</a:t>
            </a:r>
            <a:endParaRPr lang="ru-RU" altLang="ru-RU" sz="1400" dirty="0">
              <a:solidFill>
                <a:srgbClr val="0707A9"/>
              </a:solidFill>
              <a:latin typeface="+mn-lt"/>
              <a:ea typeface="Microsoft YaHei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24958" y="899441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700111" y="885257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1" name="Овал 30"/>
          <p:cNvSpPr/>
          <p:nvPr/>
        </p:nvSpPr>
        <p:spPr>
          <a:xfrm>
            <a:off x="3776880" y="885257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3</a:t>
            </a: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555536" y="1743847"/>
            <a:ext cx="3126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endCxn id="40" idx="0"/>
          </p:cNvCxnSpPr>
          <p:nvPr/>
        </p:nvCxnSpPr>
        <p:spPr>
          <a:xfrm rot="10800000" flipV="1">
            <a:off x="665822" y="2423644"/>
            <a:ext cx="5202325" cy="26412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-1042" y="2480050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4" name="Овал 43"/>
          <p:cNvSpPr/>
          <p:nvPr/>
        </p:nvSpPr>
        <p:spPr>
          <a:xfrm>
            <a:off x="1403648" y="2499742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2375756" y="1100189"/>
            <a:ext cx="1346299" cy="127885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8580" tIns="34290" rIns="68580" bIns="34290" rtlCol="0" anchor="t" anchorCtr="0">
            <a:noAutofit/>
          </a:bodyPr>
          <a:lstStyle/>
          <a:p>
            <a:r>
              <a:rPr lang="ru-RU" sz="1000" dirty="0" smtClean="0">
                <a:solidFill>
                  <a:schemeClr val="tx1"/>
                </a:solidFill>
              </a:rPr>
              <a:t>- </a:t>
            </a:r>
            <a:r>
              <a:rPr lang="ru-RU" sz="1000" b="1" dirty="0">
                <a:solidFill>
                  <a:schemeClr val="tx1"/>
                </a:solidFill>
              </a:rPr>
              <a:t>п</a:t>
            </a:r>
            <a:r>
              <a:rPr lang="ru-RU" sz="1000" b="1" dirty="0" smtClean="0">
                <a:solidFill>
                  <a:schemeClr val="tx1"/>
                </a:solidFill>
              </a:rPr>
              <a:t>роверка статуса работника</a:t>
            </a:r>
            <a:r>
              <a:rPr lang="ru-RU" sz="1000" dirty="0" smtClean="0">
                <a:solidFill>
                  <a:schemeClr val="tx1"/>
                </a:solidFill>
              </a:rPr>
              <a:t>, направляемого на </a:t>
            </a:r>
            <a:r>
              <a:rPr lang="ru-RU" sz="1000" dirty="0">
                <a:solidFill>
                  <a:schemeClr val="tx1"/>
                </a:solidFill>
              </a:rPr>
              <a:t>санаторно-курортное </a:t>
            </a:r>
            <a:r>
              <a:rPr lang="ru-RU" sz="1000" dirty="0" smtClean="0">
                <a:solidFill>
                  <a:schemeClr val="tx1"/>
                </a:solidFill>
              </a:rPr>
              <a:t>лечение </a:t>
            </a:r>
            <a:r>
              <a:rPr lang="ru-RU" sz="1000" b="1" dirty="0" smtClean="0">
                <a:solidFill>
                  <a:schemeClr val="tx1"/>
                </a:solidFill>
              </a:rPr>
              <a:t>в  отделении Пенсионного Фонда</a:t>
            </a:r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dirty="0" smtClean="0">
                <a:solidFill>
                  <a:schemeClr val="tx1"/>
                </a:solidFill>
              </a:rPr>
              <a:t> 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187135" y="885257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64" name="Прямая со стрелкой 63"/>
          <p:cNvCxnSpPr/>
          <p:nvPr/>
        </p:nvCxnSpPr>
        <p:spPr>
          <a:xfrm flipV="1">
            <a:off x="3722055" y="1736440"/>
            <a:ext cx="166854" cy="1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3203848" y="2480050"/>
            <a:ext cx="252000" cy="25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</a:rPr>
              <a:t>7</a:t>
            </a:r>
          </a:p>
        </p:txBody>
      </p:sp>
      <p:cxnSp>
        <p:nvCxnSpPr>
          <p:cNvPr id="53" name="Прямая со стрелкой 52"/>
          <p:cNvCxnSpPr>
            <a:stCxn id="40" idx="3"/>
          </p:cNvCxnSpPr>
          <p:nvPr/>
        </p:nvCxnSpPr>
        <p:spPr>
          <a:xfrm>
            <a:off x="1331640" y="3915636"/>
            <a:ext cx="234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3131840" y="3939902"/>
            <a:ext cx="144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215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17108</TotalTime>
  <Words>580</Words>
  <Application>Microsoft Office PowerPoint</Application>
  <PresentationFormat>Экран (16:9)</PresentationFormat>
  <Paragraphs>75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Microsoft YaHei</vt:lpstr>
      <vt:lpstr>Arial</vt:lpstr>
      <vt:lpstr>Calibri</vt:lpstr>
      <vt:lpstr>Lucida Sans Unicode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ПОВЭД_ФПМ_Скидки-надбавки</dc:title>
  <dc:creator>Арсланова Д.Г.</dc:creator>
  <cp:lastModifiedBy>Шакирова Эльмира Рафаиловна</cp:lastModifiedBy>
  <cp:revision>1593</cp:revision>
  <cp:lastPrinted>2020-02-14T11:06:53Z</cp:lastPrinted>
  <dcterms:created xsi:type="dcterms:W3CDTF">2015-09-24T08:20:44Z</dcterms:created>
  <dcterms:modified xsi:type="dcterms:W3CDTF">2020-02-17T10:50:52Z</dcterms:modified>
</cp:coreProperties>
</file>